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6858000" cy="9906000" type="A4"/>
  <p:notesSz cx="6858000" cy="9906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286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96240"/>
            <a:ext cx="6172200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5.jpg"/><Relationship Id="rId21" Type="http://schemas.openxmlformats.org/officeDocument/2006/relationships/image" Target="../media/image19.jp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4.jp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11.png"/><Relationship Id="rId14" Type="http://schemas.openxmlformats.org/officeDocument/2006/relationships/image" Target="../media/image3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ject 5">
            <a:extLst>
              <a:ext uri="{FF2B5EF4-FFF2-40B4-BE49-F238E27FC236}">
                <a16:creationId xmlns:a16="http://schemas.microsoft.com/office/drawing/2014/main" id="{F0F39F7F-2AF8-7C50-841D-51FA257AE62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242146"/>
            <a:ext cx="6857999" cy="2789333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D09F6B43-888E-FB36-172E-6E03E522D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11269" r="2565" b="21442"/>
          <a:stretch/>
        </p:blipFill>
        <p:spPr>
          <a:xfrm>
            <a:off x="384452" y="5450022"/>
            <a:ext cx="2459354" cy="130828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B7FD373-FE23-A342-5E90-A74110E705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10955" r="2565" b="10369"/>
          <a:stretch/>
        </p:blipFill>
        <p:spPr>
          <a:xfrm>
            <a:off x="506557" y="1917099"/>
            <a:ext cx="2201933" cy="13709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88649" y="1080516"/>
            <a:ext cx="569350" cy="154838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0" y="0"/>
            <a:ext cx="6858000" cy="1119505"/>
            <a:chOff x="0" y="0"/>
            <a:chExt cx="6858000" cy="111950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6857999" cy="11186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19756" y="0"/>
              <a:ext cx="598169" cy="5097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78835" y="0"/>
              <a:ext cx="416826" cy="5097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6559" y="0"/>
              <a:ext cx="1163574" cy="5097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67812" y="246875"/>
              <a:ext cx="550926" cy="5677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9359" y="551675"/>
              <a:ext cx="598169" cy="5677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58440" y="551675"/>
              <a:ext cx="416826" cy="56770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6163" y="551675"/>
              <a:ext cx="1110234" cy="5677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07307" y="551675"/>
              <a:ext cx="578358" cy="56770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821123" y="137517"/>
            <a:ext cx="3213100" cy="1538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6225" algn="ctr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40-1027FK</a:t>
            </a:r>
            <a:r>
              <a:rPr lang="es-ES" b="1" spc="-10" dirty="0">
                <a:solidFill>
                  <a:srgbClr val="FFFFFF"/>
                </a:solidFill>
                <a:latin typeface="Calibri"/>
                <a:cs typeface="Calibri"/>
              </a:rPr>
              <a:t>/2</a:t>
            </a:r>
            <a:endParaRPr dirty="0">
              <a:latin typeface="Calibri"/>
              <a:cs typeface="Calibri"/>
            </a:endParaRPr>
          </a:p>
          <a:p>
            <a:pPr marR="278130" algn="ctr">
              <a:lnSpc>
                <a:spcPct val="100000"/>
              </a:lnSpc>
            </a:pP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endParaRPr dirty="0">
              <a:latin typeface="Calibri"/>
              <a:cs typeface="Calibri"/>
            </a:endParaRPr>
          </a:p>
          <a:p>
            <a:pPr marR="277495" algn="ctr">
              <a:lnSpc>
                <a:spcPct val="100000"/>
              </a:lnSpc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40-1027K/</a:t>
            </a:r>
            <a:r>
              <a:rPr lang="es-ES"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b="1" spc="-30" dirty="0">
                <a:latin typeface="Calibri"/>
                <a:cs typeface="Calibri"/>
              </a:rPr>
              <a:t>Technical</a:t>
            </a:r>
            <a:r>
              <a:rPr b="1" spc="-10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information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b="1" dirty="0">
                <a:latin typeface="Calibri"/>
                <a:cs typeface="Calibri"/>
              </a:rPr>
              <a:t>Read</a:t>
            </a:r>
            <a:r>
              <a:rPr b="1" spc="-8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before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installation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01028" y="1818875"/>
            <a:ext cx="3081627" cy="1513800"/>
            <a:chOff x="2438400" y="6591325"/>
            <a:chExt cx="1986280" cy="970915"/>
          </a:xfrm>
        </p:grpSpPr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38400" y="6591325"/>
              <a:ext cx="1985899" cy="9707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33471" y="6786372"/>
              <a:ext cx="1415796" cy="4008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634106" y="7293461"/>
              <a:ext cx="1379220" cy="142875"/>
            </a:xfrm>
            <a:custGeom>
              <a:avLst/>
              <a:gdLst/>
              <a:ahLst/>
              <a:cxnLst/>
              <a:rect l="l" t="t" r="r" b="b"/>
              <a:pathLst>
                <a:path w="1379220" h="142875">
                  <a:moveTo>
                    <a:pt x="124799" y="0"/>
                  </a:moveTo>
                  <a:lnTo>
                    <a:pt x="118872" y="2053"/>
                  </a:lnTo>
                  <a:lnTo>
                    <a:pt x="0" y="71268"/>
                  </a:lnTo>
                  <a:lnTo>
                    <a:pt x="118872" y="140483"/>
                  </a:lnTo>
                  <a:lnTo>
                    <a:pt x="124799" y="142537"/>
                  </a:lnTo>
                  <a:lnTo>
                    <a:pt x="130857" y="142150"/>
                  </a:lnTo>
                  <a:lnTo>
                    <a:pt x="136320" y="139501"/>
                  </a:lnTo>
                  <a:lnTo>
                    <a:pt x="140462" y="134768"/>
                  </a:lnTo>
                  <a:lnTo>
                    <a:pt x="142515" y="128841"/>
                  </a:lnTo>
                  <a:lnTo>
                    <a:pt x="142128" y="122783"/>
                  </a:lnTo>
                  <a:lnTo>
                    <a:pt x="139479" y="117320"/>
                  </a:lnTo>
                  <a:lnTo>
                    <a:pt x="134747" y="113178"/>
                  </a:lnTo>
                  <a:lnTo>
                    <a:pt x="90166" y="87143"/>
                  </a:lnTo>
                  <a:lnTo>
                    <a:pt x="31623" y="87143"/>
                  </a:lnTo>
                  <a:lnTo>
                    <a:pt x="31623" y="55393"/>
                  </a:lnTo>
                  <a:lnTo>
                    <a:pt x="90166" y="55393"/>
                  </a:lnTo>
                  <a:lnTo>
                    <a:pt x="134747" y="29358"/>
                  </a:lnTo>
                  <a:lnTo>
                    <a:pt x="139479" y="25217"/>
                  </a:lnTo>
                  <a:lnTo>
                    <a:pt x="142128" y="19754"/>
                  </a:lnTo>
                  <a:lnTo>
                    <a:pt x="142515" y="13696"/>
                  </a:lnTo>
                  <a:lnTo>
                    <a:pt x="140462" y="7768"/>
                  </a:lnTo>
                  <a:lnTo>
                    <a:pt x="136320" y="3036"/>
                  </a:lnTo>
                  <a:lnTo>
                    <a:pt x="130857" y="386"/>
                  </a:lnTo>
                  <a:lnTo>
                    <a:pt x="124799" y="0"/>
                  </a:lnTo>
                  <a:close/>
                </a:path>
                <a:path w="1379220" h="142875">
                  <a:moveTo>
                    <a:pt x="1315855" y="71268"/>
                  </a:moveTo>
                  <a:lnTo>
                    <a:pt x="1244092" y="113178"/>
                  </a:lnTo>
                  <a:lnTo>
                    <a:pt x="1239359" y="117320"/>
                  </a:lnTo>
                  <a:lnTo>
                    <a:pt x="1236710" y="122783"/>
                  </a:lnTo>
                  <a:lnTo>
                    <a:pt x="1236323" y="128841"/>
                  </a:lnTo>
                  <a:lnTo>
                    <a:pt x="1238377" y="134768"/>
                  </a:lnTo>
                  <a:lnTo>
                    <a:pt x="1242573" y="139501"/>
                  </a:lnTo>
                  <a:lnTo>
                    <a:pt x="1248044" y="142150"/>
                  </a:lnTo>
                  <a:lnTo>
                    <a:pt x="1254111" y="142537"/>
                  </a:lnTo>
                  <a:lnTo>
                    <a:pt x="1260094" y="140483"/>
                  </a:lnTo>
                  <a:lnTo>
                    <a:pt x="1351603" y="87143"/>
                  </a:lnTo>
                  <a:lnTo>
                    <a:pt x="1347343" y="87143"/>
                  </a:lnTo>
                  <a:lnTo>
                    <a:pt x="1347343" y="84984"/>
                  </a:lnTo>
                  <a:lnTo>
                    <a:pt x="1339342" y="84984"/>
                  </a:lnTo>
                  <a:lnTo>
                    <a:pt x="1315855" y="71268"/>
                  </a:lnTo>
                  <a:close/>
                </a:path>
                <a:path w="1379220" h="142875">
                  <a:moveTo>
                    <a:pt x="90166" y="55393"/>
                  </a:moveTo>
                  <a:lnTo>
                    <a:pt x="31623" y="55393"/>
                  </a:lnTo>
                  <a:lnTo>
                    <a:pt x="31623" y="87143"/>
                  </a:lnTo>
                  <a:lnTo>
                    <a:pt x="90166" y="87143"/>
                  </a:lnTo>
                  <a:lnTo>
                    <a:pt x="86469" y="84984"/>
                  </a:lnTo>
                  <a:lnTo>
                    <a:pt x="39497" y="84984"/>
                  </a:lnTo>
                  <a:lnTo>
                    <a:pt x="39497" y="57552"/>
                  </a:lnTo>
                  <a:lnTo>
                    <a:pt x="86469" y="57552"/>
                  </a:lnTo>
                  <a:lnTo>
                    <a:pt x="90166" y="55393"/>
                  </a:lnTo>
                  <a:close/>
                </a:path>
                <a:path w="1379220" h="142875">
                  <a:moveTo>
                    <a:pt x="1288672" y="55393"/>
                  </a:moveTo>
                  <a:lnTo>
                    <a:pt x="90166" y="55393"/>
                  </a:lnTo>
                  <a:lnTo>
                    <a:pt x="62983" y="71268"/>
                  </a:lnTo>
                  <a:lnTo>
                    <a:pt x="90166" y="87143"/>
                  </a:lnTo>
                  <a:lnTo>
                    <a:pt x="1288672" y="87143"/>
                  </a:lnTo>
                  <a:lnTo>
                    <a:pt x="1315855" y="71268"/>
                  </a:lnTo>
                  <a:lnTo>
                    <a:pt x="1288672" y="55393"/>
                  </a:lnTo>
                  <a:close/>
                </a:path>
                <a:path w="1379220" h="142875">
                  <a:moveTo>
                    <a:pt x="1351603" y="55393"/>
                  </a:moveTo>
                  <a:lnTo>
                    <a:pt x="1347343" y="55393"/>
                  </a:lnTo>
                  <a:lnTo>
                    <a:pt x="1347343" y="87143"/>
                  </a:lnTo>
                  <a:lnTo>
                    <a:pt x="1351603" y="87143"/>
                  </a:lnTo>
                  <a:lnTo>
                    <a:pt x="1378839" y="71268"/>
                  </a:lnTo>
                  <a:lnTo>
                    <a:pt x="1351603" y="55393"/>
                  </a:lnTo>
                  <a:close/>
                </a:path>
                <a:path w="1379220" h="142875">
                  <a:moveTo>
                    <a:pt x="39497" y="57552"/>
                  </a:moveTo>
                  <a:lnTo>
                    <a:pt x="39497" y="84984"/>
                  </a:lnTo>
                  <a:lnTo>
                    <a:pt x="62983" y="71268"/>
                  </a:lnTo>
                  <a:lnTo>
                    <a:pt x="39497" y="57552"/>
                  </a:lnTo>
                  <a:close/>
                </a:path>
                <a:path w="1379220" h="142875">
                  <a:moveTo>
                    <a:pt x="62983" y="71268"/>
                  </a:moveTo>
                  <a:lnTo>
                    <a:pt x="39497" y="84984"/>
                  </a:lnTo>
                  <a:lnTo>
                    <a:pt x="86469" y="84984"/>
                  </a:lnTo>
                  <a:lnTo>
                    <a:pt x="62983" y="71268"/>
                  </a:lnTo>
                  <a:close/>
                </a:path>
                <a:path w="1379220" h="142875">
                  <a:moveTo>
                    <a:pt x="1339342" y="57552"/>
                  </a:moveTo>
                  <a:lnTo>
                    <a:pt x="1315855" y="71268"/>
                  </a:lnTo>
                  <a:lnTo>
                    <a:pt x="1339342" y="84984"/>
                  </a:lnTo>
                  <a:lnTo>
                    <a:pt x="1339342" y="57552"/>
                  </a:lnTo>
                  <a:close/>
                </a:path>
                <a:path w="1379220" h="142875">
                  <a:moveTo>
                    <a:pt x="1347343" y="57552"/>
                  </a:moveTo>
                  <a:lnTo>
                    <a:pt x="1339342" y="57552"/>
                  </a:lnTo>
                  <a:lnTo>
                    <a:pt x="1339342" y="84984"/>
                  </a:lnTo>
                  <a:lnTo>
                    <a:pt x="1347343" y="84984"/>
                  </a:lnTo>
                  <a:lnTo>
                    <a:pt x="1347343" y="57552"/>
                  </a:lnTo>
                  <a:close/>
                </a:path>
                <a:path w="1379220" h="142875">
                  <a:moveTo>
                    <a:pt x="86469" y="57552"/>
                  </a:moveTo>
                  <a:lnTo>
                    <a:pt x="39497" y="57552"/>
                  </a:lnTo>
                  <a:lnTo>
                    <a:pt x="62983" y="71268"/>
                  </a:lnTo>
                  <a:lnTo>
                    <a:pt x="86469" y="57552"/>
                  </a:lnTo>
                  <a:close/>
                </a:path>
                <a:path w="1379220" h="142875">
                  <a:moveTo>
                    <a:pt x="1254111" y="0"/>
                  </a:moveTo>
                  <a:lnTo>
                    <a:pt x="1248044" y="386"/>
                  </a:lnTo>
                  <a:lnTo>
                    <a:pt x="1242573" y="3036"/>
                  </a:lnTo>
                  <a:lnTo>
                    <a:pt x="1238377" y="7768"/>
                  </a:lnTo>
                  <a:lnTo>
                    <a:pt x="1236323" y="13696"/>
                  </a:lnTo>
                  <a:lnTo>
                    <a:pt x="1236710" y="19754"/>
                  </a:lnTo>
                  <a:lnTo>
                    <a:pt x="1239359" y="25217"/>
                  </a:lnTo>
                  <a:lnTo>
                    <a:pt x="1244092" y="29358"/>
                  </a:lnTo>
                  <a:lnTo>
                    <a:pt x="1315855" y="71268"/>
                  </a:lnTo>
                  <a:lnTo>
                    <a:pt x="1339342" y="57552"/>
                  </a:lnTo>
                  <a:lnTo>
                    <a:pt x="1347343" y="57552"/>
                  </a:lnTo>
                  <a:lnTo>
                    <a:pt x="1347343" y="55393"/>
                  </a:lnTo>
                  <a:lnTo>
                    <a:pt x="1351603" y="55393"/>
                  </a:lnTo>
                  <a:lnTo>
                    <a:pt x="1260094" y="2053"/>
                  </a:lnTo>
                  <a:lnTo>
                    <a:pt x="125411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696628" y="3488623"/>
            <a:ext cx="2890429" cy="1845377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700"/>
              </a:spcBef>
            </a:pP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1600" b="1" spc="1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line</a:t>
            </a:r>
            <a:r>
              <a:rPr sz="1600" b="1" spc="1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with</a:t>
            </a:r>
            <a:r>
              <a:rPr sz="1600" b="1" spc="1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BMW</a:t>
            </a:r>
            <a:r>
              <a:rPr sz="1600" b="1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OEM,</a:t>
            </a:r>
            <a:r>
              <a:rPr sz="1600" b="1" spc="1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both</a:t>
            </a:r>
            <a:r>
              <a:rPr sz="1600" b="1" spc="1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IJS</a:t>
            </a:r>
            <a:r>
              <a:rPr sz="1600" b="1" spc="1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Group</a:t>
            </a:r>
            <a:r>
              <a:rPr sz="1600" b="1" spc="1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kit</a:t>
            </a:r>
            <a:r>
              <a:rPr sz="1600" b="1" spc="1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includes</a:t>
            </a:r>
            <a:r>
              <a:rPr sz="1600" b="1" spc="1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1600" b="1" spc="1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upgraded</a:t>
            </a:r>
            <a:r>
              <a:rPr sz="1600" b="1" spc="1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12121"/>
                </a:solidFill>
                <a:latin typeface="Calibri"/>
                <a:cs typeface="Calibri"/>
              </a:rPr>
              <a:t>version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(11318586699)</a:t>
            </a:r>
            <a:r>
              <a:rPr sz="1600" b="1" spc="3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of</a:t>
            </a:r>
            <a:r>
              <a:rPr sz="1600" b="1" spc="40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1600" b="1" spc="3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timing</a:t>
            </a:r>
            <a:r>
              <a:rPr sz="1600" b="1" spc="3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chain</a:t>
            </a:r>
            <a:r>
              <a:rPr sz="1600" b="1" spc="3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tensioner</a:t>
            </a:r>
            <a:r>
              <a:rPr sz="1600" b="1" spc="3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1600" b="1" spc="3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1600" b="1" spc="3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N47</a:t>
            </a:r>
            <a:r>
              <a:rPr sz="1600" b="1" spc="3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engines.</a:t>
            </a:r>
            <a:r>
              <a:rPr sz="1600" b="1" spc="409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212121"/>
                </a:solidFill>
                <a:latin typeface="Calibri"/>
                <a:cs typeface="Calibri"/>
              </a:rPr>
              <a:t>The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longer</a:t>
            </a:r>
            <a:r>
              <a:rPr sz="16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thread</a:t>
            </a:r>
            <a:r>
              <a:rPr sz="16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&amp;</a:t>
            </a:r>
            <a:r>
              <a:rPr sz="16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tighter</a:t>
            </a:r>
            <a:r>
              <a:rPr sz="16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spring</a:t>
            </a:r>
            <a:r>
              <a:rPr sz="16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is</a:t>
            </a:r>
            <a:r>
              <a:rPr sz="16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designed</a:t>
            </a:r>
            <a:r>
              <a:rPr sz="16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for</a:t>
            </a:r>
            <a:r>
              <a:rPr sz="16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12121"/>
                </a:solidFill>
                <a:latin typeface="Calibri"/>
                <a:cs typeface="Calibri"/>
              </a:rPr>
              <a:t>optimum</a:t>
            </a:r>
            <a:r>
              <a:rPr sz="1600" b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12121"/>
                </a:solidFill>
                <a:latin typeface="Calibri"/>
                <a:cs typeface="Calibri"/>
              </a:rPr>
              <a:t>performance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1A62DAE4-32F7-33F3-DE8F-1695E95970B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12032" r="4374" b="22121"/>
          <a:stretch/>
        </p:blipFill>
        <p:spPr>
          <a:xfrm>
            <a:off x="360046" y="7184470"/>
            <a:ext cx="2459354" cy="1304229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841E7079-2CFC-6287-8A4E-24F89BB1ECA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10834" r="3012" b="12033"/>
          <a:stretch/>
        </p:blipFill>
        <p:spPr>
          <a:xfrm>
            <a:off x="494985" y="3658776"/>
            <a:ext cx="2238291" cy="1370424"/>
          </a:xfrm>
          <a:prstGeom prst="rect">
            <a:avLst/>
          </a:prstGeom>
        </p:spPr>
      </p:pic>
      <p:sp>
        <p:nvSpPr>
          <p:cNvPr id="45" name="26 CuadroTexto">
            <a:extLst>
              <a:ext uri="{FF2B5EF4-FFF2-40B4-BE49-F238E27FC236}">
                <a16:creationId xmlns:a16="http://schemas.microsoft.com/office/drawing/2014/main" id="{61F37ED7-940A-BAC5-7F99-BE2E9B8190D8}"/>
              </a:ext>
            </a:extLst>
          </p:cNvPr>
          <p:cNvSpPr txBox="1"/>
          <p:nvPr/>
        </p:nvSpPr>
        <p:spPr>
          <a:xfrm>
            <a:off x="5461" y="3310695"/>
            <a:ext cx="3217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40-1027FK/2</a:t>
            </a:r>
            <a:endParaRPr lang="es-E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" name="26 CuadroTexto">
            <a:extLst>
              <a:ext uri="{FF2B5EF4-FFF2-40B4-BE49-F238E27FC236}">
                <a16:creationId xmlns:a16="http://schemas.microsoft.com/office/drawing/2014/main" id="{942CE081-EEDB-4594-24DF-0876F05EB272}"/>
              </a:ext>
            </a:extLst>
          </p:cNvPr>
          <p:cNvSpPr txBox="1"/>
          <p:nvPr/>
        </p:nvSpPr>
        <p:spPr>
          <a:xfrm>
            <a:off x="-66997" y="6791403"/>
            <a:ext cx="3199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40-1027K/2</a:t>
            </a:r>
            <a:endParaRPr lang="es-E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B781066D-78AE-8E39-AC1A-D2B31C51AF8A}"/>
              </a:ext>
            </a:extLst>
          </p:cNvPr>
          <p:cNvSpPr/>
          <p:nvPr/>
        </p:nvSpPr>
        <p:spPr>
          <a:xfrm rot="882109">
            <a:off x="1953538" y="2514016"/>
            <a:ext cx="665716" cy="1866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F8CB0AB1-68DE-CDE5-2E18-7099E42DC64A}"/>
              </a:ext>
            </a:extLst>
          </p:cNvPr>
          <p:cNvSpPr/>
          <p:nvPr/>
        </p:nvSpPr>
        <p:spPr>
          <a:xfrm rot="554038">
            <a:off x="2012972" y="4283977"/>
            <a:ext cx="609805" cy="197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E1F2DACF-1812-4C7B-8FA0-4D98F915C59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24" y="4327072"/>
            <a:ext cx="168478" cy="16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F344A569-33C9-BE56-7A09-3E19EE90693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13" y="6447467"/>
            <a:ext cx="168478" cy="16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A490DF8-49A0-32C4-D76E-C8CDB03BA4A3}"/>
              </a:ext>
            </a:extLst>
          </p:cNvPr>
          <p:cNvGrpSpPr/>
          <p:nvPr/>
        </p:nvGrpSpPr>
        <p:grpSpPr>
          <a:xfrm>
            <a:off x="-8028" y="8669823"/>
            <a:ext cx="6876188" cy="1257991"/>
            <a:chOff x="0" y="8642929"/>
            <a:chExt cx="6862777" cy="1257991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7207D7B-A36F-7DC3-3068-16E7599A5B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64" b="158"/>
            <a:stretch/>
          </p:blipFill>
          <p:spPr>
            <a:xfrm>
              <a:off x="0" y="9291778"/>
              <a:ext cx="6858000" cy="609142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C03EC332-EFE9-1F8D-9A4D-7C5631D6A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" y="8642929"/>
              <a:ext cx="6858000" cy="648189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0475274-FE99-1167-B16C-4C2898EC63DC}"/>
              </a:ext>
            </a:extLst>
          </p:cNvPr>
          <p:cNvSpPr txBox="1"/>
          <p:nvPr/>
        </p:nvSpPr>
        <p:spPr>
          <a:xfrm>
            <a:off x="4538849" y="3171497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solidFill>
                  <a:srgbClr val="212121"/>
                </a:solidFill>
                <a:latin typeface="Calibri"/>
                <a:cs typeface="Calibri"/>
              </a:rPr>
              <a:t>94</a:t>
            </a:r>
            <a:r>
              <a:rPr lang="en-GB" sz="1800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lang="en-GB" sz="1800" spc="-25" dirty="0">
                <a:solidFill>
                  <a:srgbClr val="212121"/>
                </a:solidFill>
                <a:latin typeface="Calibri"/>
                <a:cs typeface="Calibri"/>
              </a:rPr>
              <a:t>mm</a:t>
            </a:r>
            <a:endParaRPr lang="en-GB" sz="1800" dirty="0">
              <a:latin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880EFD6C-3970-7343-338A-97A1F0727EC5}"/>
              </a:ext>
            </a:extLst>
          </p:cNvPr>
          <p:cNvSpPr txBox="1"/>
          <p:nvPr/>
        </p:nvSpPr>
        <p:spPr>
          <a:xfrm>
            <a:off x="3710607" y="6664644"/>
            <a:ext cx="2890429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En</a:t>
            </a:r>
            <a:r>
              <a:rPr sz="1400" b="1" spc="4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línea</a:t>
            </a:r>
            <a:r>
              <a:rPr sz="1400" b="1" spc="4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con</a:t>
            </a:r>
            <a:r>
              <a:rPr sz="1400" b="1" spc="4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el</a:t>
            </a:r>
            <a:r>
              <a:rPr sz="1400" b="1" spc="4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OEM</a:t>
            </a:r>
            <a:r>
              <a:rPr sz="1400" b="1" spc="4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</a:t>
            </a:r>
            <a:r>
              <a:rPr sz="1400" b="1" spc="4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BMW,</a:t>
            </a:r>
            <a:r>
              <a:rPr sz="1400" b="1" spc="4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los</a:t>
            </a:r>
            <a:r>
              <a:rPr sz="1400" b="1" spc="4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kit</a:t>
            </a:r>
            <a:r>
              <a:rPr sz="1400" b="1" spc="4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</a:t>
            </a:r>
            <a:r>
              <a:rPr sz="1400" b="1" spc="4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IJS</a:t>
            </a:r>
            <a:r>
              <a:rPr sz="1400" b="1" spc="43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Group</a:t>
            </a:r>
            <a:r>
              <a:rPr sz="1400" b="1" spc="4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incluyen</a:t>
            </a:r>
            <a:r>
              <a:rPr sz="1400" b="1" spc="4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la</a:t>
            </a:r>
            <a:r>
              <a:rPr sz="1400" b="1" spc="4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versión</a:t>
            </a:r>
            <a:r>
              <a:rPr sz="1400" b="1" spc="4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mejorada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(11318586699)</a:t>
            </a:r>
            <a:r>
              <a:rPr sz="1400" b="1" spc="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del</a:t>
            </a:r>
            <a:r>
              <a:rPr sz="1400" b="1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tensor</a:t>
            </a:r>
            <a:r>
              <a:rPr sz="1400" b="1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</a:t>
            </a:r>
            <a:r>
              <a:rPr sz="1400" b="1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la</a:t>
            </a:r>
            <a:r>
              <a:rPr sz="1400" b="1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cadena</a:t>
            </a:r>
            <a:r>
              <a:rPr sz="1400" b="1" spc="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</a:t>
            </a:r>
            <a:r>
              <a:rPr sz="1400" b="1" spc="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distribución</a:t>
            </a:r>
            <a:r>
              <a:rPr sz="1400" b="1" spc="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para</a:t>
            </a:r>
            <a:r>
              <a:rPr sz="1400" b="1" spc="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los</a:t>
            </a:r>
            <a:r>
              <a:rPr sz="1400" b="1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motores</a:t>
            </a:r>
            <a:r>
              <a:rPr sz="1400" b="1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N47.</a:t>
            </a:r>
            <a:r>
              <a:rPr sz="1400" b="1" spc="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El</a:t>
            </a:r>
            <a:r>
              <a:rPr sz="1400" b="1" spc="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hilo</a:t>
            </a:r>
            <a:r>
              <a:rPr sz="1400" b="1" spc="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212121"/>
                </a:solidFill>
                <a:latin typeface="Calibri"/>
                <a:cs typeface="Calibri"/>
              </a:rPr>
              <a:t>más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largo</a:t>
            </a:r>
            <a:r>
              <a:rPr sz="14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y el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resorte</a:t>
            </a:r>
            <a:r>
              <a:rPr sz="14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más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apretado</a:t>
            </a:r>
            <a:r>
              <a:rPr sz="14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están</a:t>
            </a:r>
            <a:r>
              <a:rPr sz="14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diseñados</a:t>
            </a:r>
            <a:r>
              <a:rPr sz="14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para</a:t>
            </a:r>
            <a:r>
              <a:rPr sz="14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un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rendimiento</a:t>
            </a:r>
            <a:r>
              <a:rPr sz="14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óptimo.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6D656FC9-0789-6262-49A0-BF12B67510A8}"/>
              </a:ext>
            </a:extLst>
          </p:cNvPr>
          <p:cNvSpPr txBox="1"/>
          <p:nvPr/>
        </p:nvSpPr>
        <p:spPr>
          <a:xfrm>
            <a:off x="4419307" y="5726852"/>
            <a:ext cx="201930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Información</a:t>
            </a:r>
            <a:r>
              <a:rPr sz="1800"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técnica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b="1" dirty="0">
                <a:latin typeface="Calibri"/>
                <a:cs typeface="Calibri"/>
              </a:rPr>
              <a:t>Leer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antes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de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la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instalación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5" name="object 21">
            <a:extLst>
              <a:ext uri="{FF2B5EF4-FFF2-40B4-BE49-F238E27FC236}">
                <a16:creationId xmlns:a16="http://schemas.microsoft.com/office/drawing/2014/main" id="{657EBFD0-83CC-D8A1-62A0-D09ECDEF00B8}"/>
              </a:ext>
            </a:extLst>
          </p:cNvPr>
          <p:cNvGrpSpPr/>
          <p:nvPr/>
        </p:nvGrpSpPr>
        <p:grpSpPr>
          <a:xfrm>
            <a:off x="3714280" y="5753510"/>
            <a:ext cx="643255" cy="625475"/>
            <a:chOff x="1397486" y="1225283"/>
            <a:chExt cx="643255" cy="625475"/>
          </a:xfrm>
        </p:grpSpPr>
        <p:pic>
          <p:nvPicPr>
            <p:cNvPr id="26" name="object 22">
              <a:extLst>
                <a:ext uri="{FF2B5EF4-FFF2-40B4-BE49-F238E27FC236}">
                  <a16:creationId xmlns:a16="http://schemas.microsoft.com/office/drawing/2014/main" id="{90F00A0A-377A-7C48-5B1D-FDCE216544BE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97486" y="1261868"/>
              <a:ext cx="629430" cy="473967"/>
            </a:xfrm>
            <a:prstGeom prst="rect">
              <a:avLst/>
            </a:prstGeom>
          </p:spPr>
        </p:pic>
        <p:pic>
          <p:nvPicPr>
            <p:cNvPr id="27" name="object 23">
              <a:extLst>
                <a:ext uri="{FF2B5EF4-FFF2-40B4-BE49-F238E27FC236}">
                  <a16:creationId xmlns:a16="http://schemas.microsoft.com/office/drawing/2014/main" id="{111294EB-8239-6ACF-D264-AACAC3991D6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03604" y="1225283"/>
              <a:ext cx="637019" cy="624852"/>
            </a:xfrm>
            <a:prstGeom prst="rect">
              <a:avLst/>
            </a:prstGeom>
          </p:spPr>
        </p:pic>
        <p:pic>
          <p:nvPicPr>
            <p:cNvPr id="32" name="object 24">
              <a:extLst>
                <a:ext uri="{FF2B5EF4-FFF2-40B4-BE49-F238E27FC236}">
                  <a16:creationId xmlns:a16="http://schemas.microsoft.com/office/drawing/2014/main" id="{3A46AFBC-39D6-889C-1CEE-3D5DC1ADD410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7800" y="1263408"/>
              <a:ext cx="537210" cy="511289"/>
            </a:xfrm>
            <a:prstGeom prst="rect">
              <a:avLst/>
            </a:prstGeom>
          </p:spPr>
        </p:pic>
      </p:grpSp>
      <p:sp>
        <p:nvSpPr>
          <p:cNvPr id="33" name="object 25">
            <a:extLst>
              <a:ext uri="{FF2B5EF4-FFF2-40B4-BE49-F238E27FC236}">
                <a16:creationId xmlns:a16="http://schemas.microsoft.com/office/drawing/2014/main" id="{5FB05093-5134-21DC-0802-EBD097BA998C}"/>
              </a:ext>
            </a:extLst>
          </p:cNvPr>
          <p:cNvSpPr txBox="1"/>
          <p:nvPr/>
        </p:nvSpPr>
        <p:spPr>
          <a:xfrm>
            <a:off x="3909755" y="5840466"/>
            <a:ext cx="241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26 CuadroTexto">
            <a:extLst>
              <a:ext uri="{FF2B5EF4-FFF2-40B4-BE49-F238E27FC236}">
                <a16:creationId xmlns:a16="http://schemas.microsoft.com/office/drawing/2014/main" id="{4405BD9F-F9E7-B24E-2000-168F9CDB0DBE}"/>
              </a:ext>
            </a:extLst>
          </p:cNvPr>
          <p:cNvSpPr txBox="1"/>
          <p:nvPr/>
        </p:nvSpPr>
        <p:spPr>
          <a:xfrm>
            <a:off x="9852" y="1553951"/>
            <a:ext cx="3217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40-1027FK</a:t>
            </a:r>
            <a:endParaRPr lang="es-E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26 CuadroTexto">
            <a:extLst>
              <a:ext uri="{FF2B5EF4-FFF2-40B4-BE49-F238E27FC236}">
                <a16:creationId xmlns:a16="http://schemas.microsoft.com/office/drawing/2014/main" id="{549A9AC4-5614-ACF6-14AF-98999C0207A0}"/>
              </a:ext>
            </a:extLst>
          </p:cNvPr>
          <p:cNvSpPr txBox="1"/>
          <p:nvPr/>
        </p:nvSpPr>
        <p:spPr>
          <a:xfrm>
            <a:off x="405806" y="5077947"/>
            <a:ext cx="240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40-1027K</a:t>
            </a:r>
            <a:endParaRPr lang="es-E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18E5BFCE-FD4A-7689-A155-9A04112DF01E}"/>
              </a:ext>
            </a:extLst>
          </p:cNvPr>
          <p:cNvSpPr/>
          <p:nvPr/>
        </p:nvSpPr>
        <p:spPr>
          <a:xfrm>
            <a:off x="316578" y="1905000"/>
            <a:ext cx="2562258" cy="137042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0B0BEC4A-0361-E033-4C06-E7F5169B415F}"/>
              </a:ext>
            </a:extLst>
          </p:cNvPr>
          <p:cNvSpPr/>
          <p:nvPr/>
        </p:nvSpPr>
        <p:spPr>
          <a:xfrm>
            <a:off x="316578" y="3658776"/>
            <a:ext cx="2562258" cy="137042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63F73DE7-40F3-0163-7AFB-6D9A5956020A}"/>
              </a:ext>
            </a:extLst>
          </p:cNvPr>
          <p:cNvSpPr/>
          <p:nvPr/>
        </p:nvSpPr>
        <p:spPr>
          <a:xfrm>
            <a:off x="316577" y="5411376"/>
            <a:ext cx="2562258" cy="137042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8C7FB3B8-B3A9-CA32-E184-6FDC6B03C5FA}"/>
              </a:ext>
            </a:extLst>
          </p:cNvPr>
          <p:cNvSpPr/>
          <p:nvPr/>
        </p:nvSpPr>
        <p:spPr>
          <a:xfrm>
            <a:off x="316577" y="7151373"/>
            <a:ext cx="2562258" cy="1370424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DB28E67E-2D69-4D71-D1B5-1CB6501F41F3}"/>
              </a:ext>
            </a:extLst>
          </p:cNvPr>
          <p:cNvSpPr/>
          <p:nvPr/>
        </p:nvSpPr>
        <p:spPr>
          <a:xfrm rot="719810">
            <a:off x="2002049" y="6187507"/>
            <a:ext cx="706972" cy="24746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2E4E8912-178E-B5C5-38AD-FE49926D334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27" y="2565718"/>
            <a:ext cx="168478" cy="16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8" name="Elipse 57">
            <a:extLst>
              <a:ext uri="{FF2B5EF4-FFF2-40B4-BE49-F238E27FC236}">
                <a16:creationId xmlns:a16="http://schemas.microsoft.com/office/drawing/2014/main" id="{7F20F1D4-FBDC-1E88-FA7B-5A8483E2B13E}"/>
              </a:ext>
            </a:extLst>
          </p:cNvPr>
          <p:cNvSpPr/>
          <p:nvPr/>
        </p:nvSpPr>
        <p:spPr>
          <a:xfrm rot="554038">
            <a:off x="2024706" y="7927245"/>
            <a:ext cx="695205" cy="2556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1CF58416-1E11-00CB-03A9-16EDB8199D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23" y="8165353"/>
            <a:ext cx="168478" cy="16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695" y="7455407"/>
            <a:ext cx="1816608" cy="121158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6858000" cy="1119505"/>
            <a:chOff x="0" y="0"/>
            <a:chExt cx="6858000" cy="11195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857999" cy="11186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7668" y="0"/>
              <a:ext cx="598169" cy="50977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36747" y="0"/>
              <a:ext cx="416826" cy="5097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4471" y="0"/>
              <a:ext cx="1047750" cy="5097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67812" y="246875"/>
              <a:ext cx="550926" cy="5677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57271" y="551675"/>
              <a:ext cx="598169" cy="5677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6352" y="551675"/>
              <a:ext cx="416826" cy="5677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94075" y="551675"/>
              <a:ext cx="1233677" cy="56770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267433" y="3599942"/>
            <a:ext cx="2357755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Informazioni</a:t>
            </a:r>
            <a:r>
              <a:rPr sz="1800" b="1" u="sng" spc="-10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tecniche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Leggere</a:t>
            </a:r>
            <a:r>
              <a:rPr sz="14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prima</a:t>
            </a:r>
            <a:r>
              <a:rPr sz="14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dell'installazione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62809" y="1143000"/>
            <a:ext cx="2159000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Information</a:t>
            </a:r>
            <a:r>
              <a:rPr sz="1800" b="1" u="sng" spc="-6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technique</a:t>
            </a:r>
            <a:endParaRPr sz="1800" dirty="0">
              <a:latin typeface="Calibri"/>
              <a:cs typeface="Calibri"/>
            </a:endParaRPr>
          </a:p>
          <a:p>
            <a:pPr marL="36830" algn="ctr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lire</a:t>
            </a:r>
            <a:r>
              <a:rPr sz="14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avant</a:t>
            </a:r>
            <a:r>
              <a:rPr sz="14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l'installation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00" y="1633728"/>
            <a:ext cx="67341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Conformément</a:t>
            </a:r>
            <a:r>
              <a:rPr sz="1400" b="1" spc="3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aux</a:t>
            </a:r>
            <a:r>
              <a:rPr sz="1400" b="1" spc="3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OEM</a:t>
            </a:r>
            <a:r>
              <a:rPr sz="1400" b="1" spc="3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BMW,</a:t>
            </a:r>
            <a:r>
              <a:rPr sz="1400" b="1" spc="3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les</a:t>
            </a:r>
            <a:r>
              <a:rPr sz="1400" b="1" spc="3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kits</a:t>
            </a:r>
            <a:r>
              <a:rPr sz="1400" b="1" spc="3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du</a:t>
            </a:r>
            <a:r>
              <a:rPr sz="1400" b="1" spc="3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groupe</a:t>
            </a:r>
            <a:r>
              <a:rPr sz="1400" b="1" spc="3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IJS</a:t>
            </a:r>
            <a:r>
              <a:rPr sz="1400" b="1" spc="3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incluent</a:t>
            </a:r>
            <a:r>
              <a:rPr sz="1400" b="1" spc="38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la</a:t>
            </a:r>
            <a:r>
              <a:rPr sz="1400" b="1" spc="37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version</a:t>
            </a:r>
            <a:r>
              <a:rPr sz="1400" b="1" spc="3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améliorée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(11318586699)</a:t>
            </a:r>
            <a:r>
              <a:rPr sz="1400" b="1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du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tendeur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</a:t>
            </a:r>
            <a:r>
              <a:rPr sz="1400" b="1" spc="114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chaîne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distribution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pour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les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moteurs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N47.</a:t>
            </a:r>
            <a:r>
              <a:rPr sz="1400" b="1" spc="1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Le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fil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le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212121"/>
                </a:solidFill>
                <a:latin typeface="Calibri"/>
                <a:cs typeface="Calibri"/>
              </a:rPr>
              <a:t>plus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long</a:t>
            </a:r>
            <a:r>
              <a:rPr sz="14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et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le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ressort</a:t>
            </a:r>
            <a:r>
              <a:rPr sz="14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le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plus</a:t>
            </a:r>
            <a:r>
              <a:rPr sz="14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serré</a:t>
            </a:r>
            <a:r>
              <a:rPr sz="14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sont</a:t>
            </a:r>
            <a:r>
              <a:rPr sz="14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conçus</a:t>
            </a:r>
            <a:r>
              <a:rPr sz="14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pour</a:t>
            </a:r>
            <a:r>
              <a:rPr sz="14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des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performances</a:t>
            </a:r>
            <a:r>
              <a:rPr sz="1400" b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optimales.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34133" y="2358517"/>
            <a:ext cx="1833880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Informação</a:t>
            </a:r>
            <a:r>
              <a:rPr sz="1800" b="1" u="sng" spc="-10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técnica</a:t>
            </a:r>
            <a:endParaRPr sz="180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Leia</a:t>
            </a:r>
            <a:r>
              <a:rPr sz="14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antes</a:t>
            </a:r>
            <a:r>
              <a:rPr sz="1400" b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da</a:t>
            </a:r>
            <a:r>
              <a:rPr sz="14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instalação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621" y="2849498"/>
            <a:ext cx="6712584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Em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linha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com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o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BMW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OEM,</a:t>
            </a:r>
            <a:r>
              <a:rPr sz="1400" b="1" spc="130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os</a:t>
            </a:r>
            <a:r>
              <a:rPr sz="1400" b="1" spc="130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kits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do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Grupo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IJS</a:t>
            </a:r>
            <a:r>
              <a:rPr sz="1400" b="1" spc="125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incluem</a:t>
            </a:r>
            <a:r>
              <a:rPr sz="1400" b="1" spc="120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1400" b="1" spc="130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versão</a:t>
            </a:r>
            <a:r>
              <a:rPr sz="1400" b="1" spc="130" dirty="0">
                <a:solidFill>
                  <a:srgbClr val="212121"/>
                </a:solidFill>
                <a:latin typeface="Calibri"/>
                <a:cs typeface="Calibri"/>
              </a:rPr>
              <a:t> 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melhorada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(11318586699)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do tensor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da</a:t>
            </a:r>
            <a:r>
              <a:rPr sz="14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corrente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distribuição</a:t>
            </a:r>
            <a:r>
              <a:rPr sz="14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para</a:t>
            </a:r>
            <a:r>
              <a:rPr sz="14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motores N47.O fio mais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longo</a:t>
            </a:r>
            <a:r>
              <a:rPr sz="14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212121"/>
                </a:solidFill>
                <a:latin typeface="Calibri"/>
                <a:cs typeface="Calibri"/>
              </a:rPr>
              <a:t>e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mola</a:t>
            </a:r>
            <a:r>
              <a:rPr sz="14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mais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firme</a:t>
            </a:r>
            <a:r>
              <a:rPr sz="1400" b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são</a:t>
            </a:r>
            <a:r>
              <a:rPr sz="14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projetados</a:t>
            </a:r>
            <a:r>
              <a:rPr sz="14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para</a:t>
            </a:r>
            <a:r>
              <a:rPr sz="14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otimizar</a:t>
            </a:r>
            <a:r>
              <a:rPr sz="14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o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desempenho.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13865" y="1162037"/>
            <a:ext cx="652780" cy="625475"/>
            <a:chOff x="1395983" y="2433815"/>
            <a:chExt cx="652780" cy="62547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7486" y="2471924"/>
              <a:ext cx="629430" cy="4739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5983" y="2433815"/>
              <a:ext cx="652284" cy="6248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47799" y="2473464"/>
              <a:ext cx="544817" cy="51128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603223" y="1250823"/>
            <a:ext cx="259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FR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412342" y="2352281"/>
            <a:ext cx="654050" cy="625475"/>
            <a:chOff x="1394460" y="3624059"/>
            <a:chExt cx="654050" cy="625475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7486" y="3662127"/>
              <a:ext cx="629430" cy="47248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4460" y="3624059"/>
              <a:ext cx="653796" cy="6248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47800" y="3662184"/>
              <a:ext cx="544842" cy="51128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601698" y="2440431"/>
            <a:ext cx="260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PT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15368" y="3576053"/>
            <a:ext cx="629920" cy="625475"/>
            <a:chOff x="1397486" y="4847831"/>
            <a:chExt cx="629920" cy="625475"/>
          </a:xfrm>
        </p:grpSpPr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7486" y="4885940"/>
              <a:ext cx="629430" cy="47396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4940" y="4847831"/>
              <a:ext cx="592810" cy="62485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47800" y="4887480"/>
              <a:ext cx="533400" cy="51128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632179" y="3665474"/>
            <a:ext cx="199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69543" y="4859357"/>
            <a:ext cx="696595" cy="625475"/>
            <a:chOff x="1373124" y="6146279"/>
            <a:chExt cx="696595" cy="625475"/>
          </a:xfrm>
        </p:grpSpPr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7486" y="6184347"/>
              <a:ext cx="629430" cy="4724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3124" y="6146279"/>
              <a:ext cx="696493" cy="62485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31036" y="6184404"/>
              <a:ext cx="582930" cy="51128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76200" y="4090669"/>
            <a:ext cx="6723380" cy="2028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In</a:t>
            </a:r>
            <a:r>
              <a:rPr sz="1400" b="1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linea</a:t>
            </a:r>
            <a:r>
              <a:rPr sz="1400" b="1" spc="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con</a:t>
            </a:r>
            <a:r>
              <a:rPr sz="1400" b="1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gli</a:t>
            </a:r>
            <a:r>
              <a:rPr sz="1400" b="1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OEM</a:t>
            </a:r>
            <a:r>
              <a:rPr sz="1400" b="1" spc="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BMW,</a:t>
            </a:r>
            <a:r>
              <a:rPr sz="1400" b="1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</a:t>
            </a:r>
            <a:r>
              <a:rPr sz="1400" b="1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kit</a:t>
            </a:r>
            <a:r>
              <a:rPr sz="1400" b="1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IJS</a:t>
            </a:r>
            <a:r>
              <a:rPr sz="1400" b="1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Group</a:t>
            </a:r>
            <a:r>
              <a:rPr sz="1400" b="1" spc="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includono</a:t>
            </a:r>
            <a:r>
              <a:rPr sz="1400" b="1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la</a:t>
            </a:r>
            <a:r>
              <a:rPr sz="1400" b="1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versione</a:t>
            </a:r>
            <a:r>
              <a:rPr sz="1400" b="1" spc="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migliorata</a:t>
            </a:r>
            <a:r>
              <a:rPr sz="1400" b="1" spc="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(11318586699)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del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tendicatena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di distribuzione</a:t>
            </a:r>
            <a:r>
              <a:rPr sz="1400" b="1" spc="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per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motori</a:t>
            </a:r>
            <a:r>
              <a:rPr sz="14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N47. Il filo</a:t>
            </a:r>
            <a:r>
              <a:rPr sz="14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più</a:t>
            </a:r>
            <a:r>
              <a:rPr sz="1400" b="1" spc="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lungo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e la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molla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più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stretta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212121"/>
                </a:solidFill>
                <a:latin typeface="Calibri"/>
                <a:cs typeface="Calibri"/>
              </a:rPr>
              <a:t>sono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progettati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per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 prestazioni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ottimali.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400" dirty="0">
              <a:latin typeface="Calibri"/>
              <a:cs typeface="Calibri"/>
            </a:endParaRPr>
          </a:p>
          <a:p>
            <a:pPr marL="1516380">
              <a:lnSpc>
                <a:spcPct val="100000"/>
              </a:lnSpc>
              <a:tabLst>
                <a:tab pos="2073275" algn="l"/>
              </a:tabLst>
            </a:pP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800" b="1" u="sng" spc="-2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Техническая</a:t>
            </a:r>
            <a:r>
              <a:rPr sz="1800" b="1" u="sng" spc="-3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Calibri"/>
                <a:cs typeface="Calibri"/>
              </a:rPr>
              <a:t>информация</a:t>
            </a:r>
            <a:endParaRPr sz="1800" dirty="0">
              <a:latin typeface="Calibri"/>
              <a:cs typeface="Calibri"/>
            </a:endParaRPr>
          </a:p>
          <a:p>
            <a:pPr marL="2197100" algn="just">
              <a:lnSpc>
                <a:spcPct val="100000"/>
              </a:lnSpc>
              <a:spcBef>
                <a:spcPts val="15"/>
              </a:spcBef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Прочитайте</a:t>
            </a:r>
            <a:r>
              <a:rPr sz="1400" b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перед</a:t>
            </a:r>
            <a:r>
              <a:rPr sz="1400" b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установкой</a:t>
            </a:r>
            <a:endParaRPr sz="14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В</a:t>
            </a:r>
            <a:r>
              <a:rPr sz="1400" b="1" spc="3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соответствии</a:t>
            </a:r>
            <a:r>
              <a:rPr sz="1400" b="1" spc="3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с</a:t>
            </a:r>
            <a:r>
              <a:rPr sz="1400" b="1" spc="3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BMW</a:t>
            </a:r>
            <a:r>
              <a:rPr sz="1400" b="1" spc="3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OEM</a:t>
            </a:r>
            <a:r>
              <a:rPr sz="1400" b="1" spc="3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комплекты</a:t>
            </a:r>
            <a:r>
              <a:rPr sz="1400" b="1" spc="3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IJS</a:t>
            </a:r>
            <a:r>
              <a:rPr sz="1400" b="1" spc="3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Group</a:t>
            </a:r>
            <a:r>
              <a:rPr sz="1400" b="1" spc="3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включают</a:t>
            </a:r>
            <a:r>
              <a:rPr sz="1400" b="1" spc="3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улучшенную</a:t>
            </a:r>
            <a:r>
              <a:rPr sz="1400" b="1" spc="2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версию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(11318586699)</a:t>
            </a:r>
            <a:r>
              <a:rPr sz="1400" b="1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натяжителя</a:t>
            </a:r>
            <a:r>
              <a:rPr sz="1400" b="1" spc="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цепи</a:t>
            </a:r>
            <a:r>
              <a:rPr sz="1400" b="1" spc="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ГРМ</a:t>
            </a:r>
            <a:r>
              <a:rPr sz="1400" b="1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для</a:t>
            </a:r>
            <a:r>
              <a:rPr sz="1400" b="1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двигателей</a:t>
            </a:r>
            <a:r>
              <a:rPr sz="1400" b="1" spc="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N47.</a:t>
            </a:r>
            <a:r>
              <a:rPr sz="1400" b="1" spc="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Самая</a:t>
            </a:r>
            <a:r>
              <a:rPr sz="1400" b="1" spc="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длинная</a:t>
            </a:r>
            <a:r>
              <a:rPr sz="1400" b="1" spc="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проволока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и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самая</a:t>
            </a:r>
            <a:r>
              <a:rPr sz="1400" b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жесткая</a:t>
            </a:r>
            <a:r>
              <a:rPr sz="14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пружина</a:t>
            </a:r>
            <a:r>
              <a:rPr sz="1400" b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рассчитаны</a:t>
            </a:r>
            <a:r>
              <a:rPr sz="14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на</a:t>
            </a:r>
            <a:r>
              <a:rPr sz="1400" b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оптимальную</a:t>
            </a:r>
            <a:r>
              <a:rPr sz="14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производительность.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33320" y="1015"/>
            <a:ext cx="175768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40-1027</a:t>
            </a:r>
            <a:r>
              <a:rPr lang="es-ES" sz="20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lang="es-ES" sz="2000" b="1" spc="-10" dirty="0">
                <a:solidFill>
                  <a:srgbClr val="FFFFFF"/>
                </a:solidFill>
                <a:latin typeface="Calibri"/>
                <a:cs typeface="Calibri"/>
              </a:rPr>
              <a:t>/2</a:t>
            </a:r>
            <a:endParaRPr sz="20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40-1027K/</a:t>
            </a:r>
            <a:r>
              <a:rPr lang="es-ES" sz="2000"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DD96F39-43DC-0B72-79D4-2A787BA5B94A}"/>
              </a:ext>
            </a:extLst>
          </p:cNvPr>
          <p:cNvGrpSpPr/>
          <p:nvPr/>
        </p:nvGrpSpPr>
        <p:grpSpPr>
          <a:xfrm>
            <a:off x="-8028" y="8669823"/>
            <a:ext cx="6876188" cy="1257991"/>
            <a:chOff x="0" y="8642929"/>
            <a:chExt cx="6862777" cy="125799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C2CA225-2378-5557-3900-82A9F65A9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564" b="158"/>
            <a:stretch/>
          </p:blipFill>
          <p:spPr>
            <a:xfrm>
              <a:off x="0" y="9291778"/>
              <a:ext cx="6858000" cy="609142"/>
            </a:xfrm>
            <a:prstGeom prst="rect">
              <a:avLst/>
            </a:prstGeom>
          </p:spPr>
        </p:pic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07202714-DF56-697A-E61A-D410B1BCC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" y="8642929"/>
              <a:ext cx="6858000" cy="6481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318</Words>
  <Application>Microsoft Office PowerPoint</Application>
  <PresentationFormat>A4 (210 x 297 mm)</PresentationFormat>
  <Paragraphs>34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Charly Denglehem Bleriot</dc:creator>
  <cp:lastModifiedBy>IJS Group</cp:lastModifiedBy>
  <cp:revision>16</cp:revision>
  <dcterms:created xsi:type="dcterms:W3CDTF">2023-12-27T10:35:33Z</dcterms:created>
  <dcterms:modified xsi:type="dcterms:W3CDTF">2024-03-08T11:28:32Z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2023-12-27T00:00:00Z</vt:filetime>
  </property>
  <property fmtid="{D5CDD505-2E9C-101B-9397-08002B2CF9AE}" pid="5" name="Producer">
    <vt:lpwstr>Microsoft® PowerPoint® 2019</vt:lpwstr>
  </property>
</Properties>
</file>